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notesMasterIdLst>
    <p:notesMasterId r:id="rId38"/>
  </p:notesMasterIdLst>
  <p:sldIdLst>
    <p:sldId id="257" r:id="rId3"/>
    <p:sldId id="258" r:id="rId4"/>
    <p:sldId id="259" r:id="rId5"/>
    <p:sldId id="265" r:id="rId6"/>
    <p:sldId id="304" r:id="rId7"/>
    <p:sldId id="309" r:id="rId8"/>
    <p:sldId id="310" r:id="rId9"/>
    <p:sldId id="308" r:id="rId10"/>
    <p:sldId id="289" r:id="rId11"/>
    <p:sldId id="312" r:id="rId12"/>
    <p:sldId id="313" r:id="rId13"/>
    <p:sldId id="311" r:id="rId14"/>
    <p:sldId id="291" r:id="rId15"/>
    <p:sldId id="292" r:id="rId16"/>
    <p:sldId id="314" r:id="rId17"/>
    <p:sldId id="31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7" r:id="rId29"/>
    <p:sldId id="326" r:id="rId30"/>
    <p:sldId id="329" r:id="rId31"/>
    <p:sldId id="328" r:id="rId32"/>
    <p:sldId id="330" r:id="rId33"/>
    <p:sldId id="331" r:id="rId34"/>
    <p:sldId id="332" r:id="rId35"/>
    <p:sldId id="333" r:id="rId36"/>
    <p:sldId id="334" r:id="rId37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18" autoAdjust="0"/>
  </p:normalViewPr>
  <p:slideViewPr>
    <p:cSldViewPr>
      <p:cViewPr varScale="1">
        <p:scale>
          <a:sx n="85" d="100"/>
          <a:sy n="85" d="100"/>
        </p:scale>
        <p:origin x="-136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7336E-FF5E-4C8B-B3F0-1CF44C70BEED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A8A9E-AF49-44F8-BE90-039B66842BA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205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C28CD-CED0-4033-9774-131060AB6F5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015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7CC17-A2B3-487A-9BD6-BD5033D3524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9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7CC17-A2B3-487A-9BD6-BD5033D3524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9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7CC17-A2B3-487A-9BD6-BD5033D3524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469" y="236415"/>
            <a:ext cx="785301" cy="365125"/>
          </a:xfrm>
        </p:spPr>
        <p:txBody>
          <a:bodyPr/>
          <a:lstStyle>
            <a:lvl1pPr>
              <a:defRPr sz="1400"/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867D2357-0CAC-406B-B69F-CEEE12A3DAE7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380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/>
          <a:lstStyle>
            <a:lvl1pPr>
              <a:defRPr/>
            </a:lvl1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97119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8370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5656F8C-6801-4A3A-ABD9-D5113ED9EF59}" type="slidenum">
              <a:rPr lang="en-US" smtClean="0">
                <a:solidFill>
                  <a:srgbClr val="DDE9EC"/>
                </a:solidFill>
              </a:rPr>
              <a:pPr/>
              <a:t>‹#›</a:t>
            </a:fld>
            <a:endParaRPr lang="en-US" dirty="0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1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3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81669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4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8C90-7C07-431C-983F-E97A77ADBCD5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95125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5653-3AD0-4086-90D0-C8C05C905D0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43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04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39BC6-F6B6-4ACC-8857-3A8DF534C858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45001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CB1D-D769-40D7-BCF7-E98A377CBE35}" type="slidenum">
              <a:rPr lang="en-US" smtClean="0">
                <a:solidFill>
                  <a:srgbClr val="DDE9EC"/>
                </a:solidFill>
              </a:rPr>
              <a:pPr/>
              <a:t>‹#›</a:t>
            </a:fld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4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 anchor="b"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 anchor="b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38200"/>
            <a:ext cx="7467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D17FA3B-C404-4317-B0BC-953931111309}" type="datetimeFigureOut">
              <a:rPr lang="pl-PL" smtClean="0"/>
              <a:t>2014-02-13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  <p:txStyles>
    <p:titleStyle>
      <a:lvl1pPr algn="l" defTabSz="914400" rtl="0" eaLnBrk="1" latinLnBrk="0" hangingPunct="1">
        <a:spcBef>
          <a:spcPct val="0"/>
        </a:spcBef>
        <a:buNone/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˃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1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464653"/>
              </a:solidFill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1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464653"/>
              </a:solidFill>
              <a:latin typeface="Arial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1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A6B793-0EA8-4034-9BCA-8042D3BD00B8}" type="slidenum">
              <a:rPr lang="en-US" smtClean="0">
                <a:solidFill>
                  <a:srgbClr val="464653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464653"/>
              </a:solidFill>
              <a:latin typeface="Arial" charset="0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04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27584" y="1628800"/>
            <a:ext cx="8460432" cy="3398741"/>
          </a:xfrm>
        </p:spPr>
        <p:txBody>
          <a:bodyPr/>
          <a:lstStyle/>
          <a:p>
            <a:r>
              <a:rPr lang="pl-PL" sz="5400" dirty="0"/>
              <a:t>Aplikacja wspomagająca obliczenia </a:t>
            </a:r>
            <a:r>
              <a:rPr lang="pl-PL" sz="5400" dirty="0" smtClean="0"/>
              <a:t>na liczbach zespolonych</a:t>
            </a:r>
            <a:r>
              <a:rPr lang="pl-PL" sz="3600" dirty="0" smtClean="0"/>
              <a:t/>
            </a:r>
            <a:br>
              <a:rPr lang="pl-PL" sz="3600" dirty="0" smtClean="0"/>
            </a:br>
            <a:r>
              <a:rPr lang="pl-PL" sz="3600" dirty="0" smtClean="0"/>
              <a:t/>
            </a:r>
            <a:br>
              <a:rPr lang="pl-PL" sz="3600" dirty="0" smtClean="0"/>
            </a:br>
            <a:endParaRPr lang="pl-PL" sz="36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61184" y="188640"/>
            <a:ext cx="6189583" cy="1368152"/>
          </a:xfrm>
        </p:spPr>
        <p:txBody>
          <a:bodyPr>
            <a:normAutofit fontScale="70000" lnSpcReduction="20000"/>
          </a:bodyPr>
          <a:lstStyle/>
          <a:p>
            <a:r>
              <a:rPr lang="pl-PL" dirty="0" smtClean="0"/>
              <a:t>Paweł </a:t>
            </a:r>
            <a:r>
              <a:rPr lang="pl-PL" dirty="0" err="1" smtClean="0"/>
              <a:t>Troka</a:t>
            </a:r>
            <a:r>
              <a:rPr lang="pl-PL" dirty="0" smtClean="0"/>
              <a:t>, 132334, Fizyka Techniczna</a:t>
            </a:r>
          </a:p>
          <a:p>
            <a:r>
              <a:rPr lang="pl-PL" dirty="0" smtClean="0"/>
              <a:t>Wydział Fizyki Technicznej i Matematyki Stosowanej</a:t>
            </a:r>
          </a:p>
          <a:p>
            <a:r>
              <a:rPr lang="pl-PL" dirty="0" smtClean="0"/>
              <a:t>Katedra Fizyki Teoretycznej i Informatyki Kwantowej</a:t>
            </a:r>
          </a:p>
          <a:p>
            <a:r>
              <a:rPr lang="pl-PL" dirty="0" smtClean="0"/>
              <a:t>Politechnika Gdańska</a:t>
            </a:r>
          </a:p>
          <a:p>
            <a:r>
              <a:rPr lang="pl-PL" b="1" u="sng" dirty="0" smtClean="0"/>
              <a:t>PROJEKT INŻYNIERSKI</a:t>
            </a:r>
            <a:endParaRPr lang="pl-PL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933056"/>
            <a:ext cx="4633020" cy="260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3933056"/>
            <a:ext cx="2940199" cy="165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7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12032"/>
            <a:ext cx="8892480" cy="680664"/>
          </a:xfrm>
        </p:spPr>
        <p:txBody>
          <a:bodyPr/>
          <a:lstStyle/>
          <a:p>
            <a:r>
              <a:rPr lang="pl-PL" sz="4400" i="1" dirty="0" smtClean="0"/>
              <a:t>3.1 Implementacja: diagram klas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8" name="Obraz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6552728" cy="6237312"/>
          </a:xfrm>
          <a:prstGeom prst="rect">
            <a:avLst/>
          </a:prstGeom>
        </p:spPr>
      </p:pic>
      <p:pic>
        <p:nvPicPr>
          <p:cNvPr id="11" name="Obraz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31" y="4369598"/>
            <a:ext cx="2240280" cy="2484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6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12032"/>
            <a:ext cx="8892480" cy="1328736"/>
          </a:xfrm>
        </p:spPr>
        <p:txBody>
          <a:bodyPr/>
          <a:lstStyle/>
          <a:p>
            <a:r>
              <a:rPr lang="pl-PL" sz="4400" i="1" dirty="0" smtClean="0"/>
              <a:t>3.2 Implementacja: pozyskiwanie wyrażeń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1" y="1321527"/>
            <a:ext cx="27717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67544" y="2194500"/>
            <a:ext cx="820891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Evaluator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expressionTextBox.Expression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,..); </a:t>
            </a:r>
            <a:endParaRPr kumimoji="0" lang="pl-PL" altLang="pl-PL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4111" y="2708920"/>
            <a:ext cx="3563796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+ 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MathematicalConstants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.ToString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+ 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PhysicalConstants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.ToString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+ 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ElementaryFunctions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.ToString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+ 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SpecialFunctions</a:t>
            </a:r>
            <a:r>
              <a:rPr kumimoji="0" lang="pl-PL" altLang="pl-PL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.ToString</a:t>
            </a:r>
            <a:r>
              <a:rPr kumimoji="0" lang="pl-PL" altLang="pl-P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</a:t>
            </a:r>
            <a:endParaRPr kumimoji="0" lang="pl-PL" altLang="pl-PL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51520" y="3933055"/>
            <a:ext cx="732123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var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provider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CSharpCodeProvider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var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parameters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CompilerParameters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{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GenerateInMemory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true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};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parameters.ReferencedAssemblies.Add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"System.dll"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parameters.ReferencedAssemblies.Add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"System.Numerics.dll"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parameters.ReferencedAssemblies.Add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"Meta.Numerics.dll"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CompilerResults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results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provider.CompileAssemblyFromSource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parameters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 Begin +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normalized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+ End);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pl-PL" sz="10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Type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results.CompiledAssembly.GetType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FunctionsCreatorNS.FunctionsCreator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MethodInfo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method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cls.GetMethod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CustomFunction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BindingFlags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.Static</a:t>
            </a:r>
            <a:endParaRPr lang="pl-PL" altLang="pl-PL" sz="12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|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BindingFlags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.Public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  <a:endParaRPr lang="pl-PL" altLang="pl-PL" sz="12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evaluatedFunction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(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method.Invoke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null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null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 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as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2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Delegate</a:t>
            </a:r>
            <a:r>
              <a:rPr kumimoji="0" lang="pl-PL" altLang="pl-PL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  <a:endParaRPr kumimoji="0" lang="pl-PL" altLang="pl-PL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Nawias klamrowy zamykający 14"/>
          <p:cNvSpPr/>
          <p:nvPr/>
        </p:nvSpPr>
        <p:spPr>
          <a:xfrm>
            <a:off x="5364088" y="1196752"/>
            <a:ext cx="576064" cy="1305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/>
          <p:cNvCxnSpPr/>
          <p:nvPr/>
        </p:nvCxnSpPr>
        <p:spPr>
          <a:xfrm>
            <a:off x="2915816" y="1659005"/>
            <a:ext cx="912502" cy="596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Nawias klamrowy zamykający 23"/>
          <p:cNvSpPr/>
          <p:nvPr/>
        </p:nvSpPr>
        <p:spPr>
          <a:xfrm>
            <a:off x="5364088" y="2708920"/>
            <a:ext cx="216024" cy="9541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Nawias klamrowy zamykający 24"/>
          <p:cNvSpPr/>
          <p:nvPr/>
        </p:nvSpPr>
        <p:spPr>
          <a:xfrm>
            <a:off x="6372200" y="3933055"/>
            <a:ext cx="1080120" cy="14401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Nawias klamrowy zamykający 25"/>
          <p:cNvSpPr/>
          <p:nvPr/>
        </p:nvSpPr>
        <p:spPr>
          <a:xfrm>
            <a:off x="7380312" y="5661248"/>
            <a:ext cx="192443" cy="8263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ole tekstowe 26"/>
          <p:cNvSpPr txBox="1"/>
          <p:nvPr/>
        </p:nvSpPr>
        <p:spPr>
          <a:xfrm>
            <a:off x="5940153" y="1228419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Wysłanie wyrażenia do nowoutworzonego obiektu klasy </a:t>
            </a:r>
            <a:r>
              <a:rPr lang="pl-PL" dirty="0" err="1" smtClean="0"/>
              <a:t>Evaluator</a:t>
            </a:r>
            <a:r>
              <a:rPr lang="pl-PL" dirty="0" smtClean="0"/>
              <a:t>. (tam m.in. </a:t>
            </a:r>
            <a:r>
              <a:rPr lang="pl-PL" dirty="0" err="1" smtClean="0"/>
              <a:t>parsowanie</a:t>
            </a:r>
            <a:r>
              <a:rPr lang="pl-PL" dirty="0" smtClean="0"/>
              <a:t> wyrażenia)</a:t>
            </a:r>
            <a:endParaRPr lang="pl-PL" dirty="0"/>
          </a:p>
        </p:txBody>
      </p:sp>
      <p:sp>
        <p:nvSpPr>
          <p:cNvPr id="28" name="pole tekstowe 27"/>
          <p:cNvSpPr txBox="1"/>
          <p:nvPr/>
        </p:nvSpPr>
        <p:spPr>
          <a:xfrm>
            <a:off x="5796136" y="2585808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Doklejanie kodu źródłowego funkcji i stałych do kompilowanego łańcucha znaków</a:t>
            </a:r>
            <a:endParaRPr lang="pl-PL" dirty="0"/>
          </a:p>
        </p:txBody>
      </p:sp>
      <p:sp>
        <p:nvSpPr>
          <p:cNvPr id="29" name="pole tekstowe 28"/>
          <p:cNvSpPr txBox="1"/>
          <p:nvPr/>
        </p:nvSpPr>
        <p:spPr>
          <a:xfrm>
            <a:off x="7505053" y="3775972"/>
            <a:ext cx="1391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Dynamiczna kompilacja przy użyciu klasy </a:t>
            </a:r>
            <a:r>
              <a:rPr lang="pl-PL" dirty="0" err="1" smtClean="0"/>
              <a:t>CSharpCodeProvider</a:t>
            </a:r>
            <a:endParaRPr lang="pl-PL" dirty="0"/>
          </a:p>
        </p:txBody>
      </p:sp>
      <p:sp>
        <p:nvSpPr>
          <p:cNvPr id="30" name="pole tekstowe 29"/>
          <p:cNvSpPr txBox="1"/>
          <p:nvPr/>
        </p:nvSpPr>
        <p:spPr>
          <a:xfrm>
            <a:off x="7668344" y="5661248"/>
            <a:ext cx="1475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Uzyskanie delegata na funkcję dzięki refleksji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905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-6841"/>
            <a:ext cx="8172400" cy="1328736"/>
          </a:xfrm>
        </p:spPr>
        <p:txBody>
          <a:bodyPr/>
          <a:lstStyle/>
          <a:p>
            <a:r>
              <a:rPr lang="pl-PL" sz="4400" i="1" dirty="0" smtClean="0"/>
              <a:t>3.3 Implementacja:</a:t>
            </a:r>
            <a:br>
              <a:rPr lang="pl-PL" sz="4400" i="1" dirty="0" smtClean="0"/>
            </a:br>
            <a:r>
              <a:rPr lang="pl-PL" sz="4400" i="1" dirty="0" smtClean="0"/>
              <a:t>Wykresy </a:t>
            </a:r>
            <a:r>
              <a:rPr lang="pl-PL" sz="4400" i="1" dirty="0"/>
              <a:t>funkcji </a:t>
            </a:r>
            <a:r>
              <a:rPr lang="pl-PL" sz="4400" i="1" dirty="0" smtClean="0"/>
              <a:t>rzeczywistej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043608" y="1268760"/>
            <a:ext cx="7467600" cy="4419600"/>
          </a:xfrm>
        </p:spPr>
        <p:txBody>
          <a:bodyPr>
            <a:normAutofit/>
          </a:bodyPr>
          <a:lstStyle/>
          <a:p>
            <a:r>
              <a:rPr lang="pl-PL" sz="1800" dirty="0" smtClean="0"/>
              <a:t>Funkcje rzeczywiste jednej zmiennej to odwzorowanie R -&gt; R, mamy więc jeden wymiar w jeden wymiar, co da się bez problemu przedstawić na płaszczyźnie 2D</a:t>
            </a:r>
          </a:p>
          <a:p>
            <a:r>
              <a:rPr lang="pl-PL" sz="1800" dirty="0" smtClean="0"/>
              <a:t> Tworząc ich wykres można liczyć punkty na danym przedziale z pewną częstotliwością a potem je łączyć liniami, lub lepiej obliczyć </a:t>
            </a:r>
            <a:r>
              <a:rPr lang="pl-PL" sz="1800" dirty="0" err="1" smtClean="0"/>
              <a:t>spline</a:t>
            </a:r>
            <a:r>
              <a:rPr lang="pl-PL" sz="1800" dirty="0" smtClean="0"/>
              <a:t> dla tych punktów i go wyrysować (moja metoda).</a:t>
            </a:r>
          </a:p>
          <a:p>
            <a:r>
              <a:rPr lang="pl-PL" sz="1800" dirty="0" smtClean="0"/>
              <a:t>W ten sposób zamiast (obrazek z lewej) otrzymujemy (obrazek z prawej)</a:t>
            </a:r>
            <a:endParaRPr lang="pl-PL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40005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968142"/>
            <a:ext cx="2980588" cy="239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1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12032"/>
            <a:ext cx="8172400" cy="1328736"/>
          </a:xfrm>
        </p:spPr>
        <p:txBody>
          <a:bodyPr/>
          <a:lstStyle/>
          <a:p>
            <a:r>
              <a:rPr lang="pl-PL" sz="4400" i="1" dirty="0" smtClean="0"/>
              <a:t>3.4 Implementacja: Wykresy </a:t>
            </a:r>
            <a:r>
              <a:rPr lang="pl-PL" sz="4400" i="1" dirty="0"/>
              <a:t>funkcji </a:t>
            </a:r>
            <a:r>
              <a:rPr lang="pl-PL" sz="4400" i="1" dirty="0" smtClean="0"/>
              <a:t>zespolonej: teoria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043608" y="1268760"/>
            <a:ext cx="7467600" cy="4419600"/>
          </a:xfrm>
        </p:spPr>
        <p:txBody>
          <a:bodyPr>
            <a:normAutofit/>
          </a:bodyPr>
          <a:lstStyle/>
          <a:p>
            <a:r>
              <a:rPr lang="pl-PL" sz="1800" dirty="0" smtClean="0"/>
              <a:t>Funkcje zespolone jednej zmiennej to odwzorowanie C -&gt; C, mamy więc odwzorowanie przestrzeni dwuwymiarowej (Re(z), Im(z) stanowią płaszczyznę) w dwuwymiarową, co daje cztery wymiary do wizualizacji</a:t>
            </a:r>
          </a:p>
          <a:p>
            <a:r>
              <a:rPr lang="pl-PL" sz="1800" dirty="0" smtClean="0"/>
              <a:t>Żyjemy zaledwie w przestrzeni trójwymiarowej (a przynajmniej nasza percepcja nie odbiera dodatkowego czwartego wymiaru) co uniemożliwia proste podejście do sprawy</a:t>
            </a:r>
            <a:endParaRPr lang="pl-PL" sz="1800" dirty="0"/>
          </a:p>
          <a:p>
            <a:r>
              <a:rPr lang="pl-PL" sz="1800" dirty="0" smtClean="0"/>
              <a:t>Istnieje kilka metod wizualizacji funkcji zespolonej, ja wybrałem „</a:t>
            </a:r>
            <a:r>
              <a:rPr lang="pl-PL" sz="1800" dirty="0" err="1" smtClean="0"/>
              <a:t>Color</a:t>
            </a:r>
            <a:r>
              <a:rPr lang="pl-PL" sz="1800" dirty="0" smtClean="0"/>
              <a:t> </a:t>
            </a:r>
            <a:r>
              <a:rPr lang="pl-PL" sz="1800" dirty="0" err="1" smtClean="0"/>
              <a:t>wheel</a:t>
            </a:r>
            <a:r>
              <a:rPr lang="pl-PL" sz="1800" dirty="0" smtClean="0"/>
              <a:t> </a:t>
            </a:r>
            <a:r>
              <a:rPr lang="pl-PL" sz="1800" dirty="0" err="1" smtClean="0"/>
              <a:t>method</a:t>
            </a:r>
            <a:r>
              <a:rPr lang="pl-PL" sz="1800" dirty="0" smtClean="0"/>
              <a:t>”, opartą na kolorowaniu dziedziny z liniami konturowymi</a:t>
            </a:r>
            <a:endParaRPr lang="pl-PL" sz="1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27970"/>
            <a:ext cx="6314703" cy="18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90528"/>
            <a:ext cx="288032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9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3528" y="12032"/>
            <a:ext cx="8820472" cy="1328736"/>
          </a:xfrm>
        </p:spPr>
        <p:txBody>
          <a:bodyPr/>
          <a:lstStyle/>
          <a:p>
            <a:r>
              <a:rPr lang="pl-PL" sz="4400" i="1" dirty="0" smtClean="0"/>
              <a:t>3.4 Implementacja: Wykresy </a:t>
            </a:r>
            <a:r>
              <a:rPr lang="pl-PL" sz="4400" i="1" dirty="0"/>
              <a:t>funkcji </a:t>
            </a:r>
            <a:r>
              <a:rPr lang="pl-PL" sz="4400" i="1" dirty="0" smtClean="0"/>
              <a:t>zespolonej: wybrana metoda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5024"/>
            <a:ext cx="3827312" cy="295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4566229" y="1484784"/>
            <a:ext cx="41044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Wykorzystujemy postać biegunową funkcji zespolonej oraz model barwny HSV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Hue (barwa) jest tutaj najbardziej naturalnym odpowiednikiem fazy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hues on a color wheel run from red through yellow, green, blue, violet, and back to </a:t>
            </a:r>
            <a:r>
              <a:rPr lang="en-US" dirty="0" smtClean="0"/>
              <a:t>red</a:t>
            </a:r>
            <a:r>
              <a:rPr lang="pl-PL" dirty="0" smtClean="0"/>
              <a:t> [0,2PI]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Aby przedstawić wartości modułu tworzymy linie konturowe (</a:t>
            </a:r>
            <a:r>
              <a:rPr lang="pl-PL" dirty="0" err="1" smtClean="0"/>
              <a:t>izowartości</a:t>
            </a:r>
            <a:r>
              <a:rPr lang="pl-PL" dirty="0" smtClean="0"/>
              <a:t>)</a:t>
            </a:r>
            <a:r>
              <a:rPr lang="en-US" dirty="0" smtClean="0"/>
              <a:t>, </a:t>
            </a:r>
            <a:r>
              <a:rPr lang="pl-PL" dirty="0" smtClean="0"/>
              <a:t>dopasowujemy nasycenie i wartość tak aby obraz stawał się biały w</a:t>
            </a:r>
            <a:r>
              <a:rPr lang="en-US" dirty="0" smtClean="0"/>
              <a:t>|f(z</a:t>
            </a:r>
            <a:r>
              <a:rPr lang="en-US" dirty="0"/>
              <a:t>)| </a:t>
            </a:r>
            <a:r>
              <a:rPr lang="en-US" dirty="0" smtClean="0"/>
              <a:t>=</a:t>
            </a:r>
            <a:r>
              <a:rPr lang="pl-PL" dirty="0" smtClean="0"/>
              <a:t> </a:t>
            </a:r>
            <a:r>
              <a:rPr lang="pl-PL" dirty="0" err="1" smtClean="0"/>
              <a:t>step</a:t>
            </a:r>
            <a:r>
              <a:rPr lang="pl-PL" baseline="30000" dirty="0" err="1" smtClean="0"/>
              <a:t>n</a:t>
            </a:r>
            <a:r>
              <a:rPr lang="en-US" dirty="0" smtClean="0"/>
              <a:t>,</a:t>
            </a:r>
            <a:r>
              <a:rPr lang="pl-PL" dirty="0" smtClean="0"/>
              <a:t> (gdzie n to numer linii konturowej)</a:t>
            </a:r>
            <a:r>
              <a:rPr lang="en-US" dirty="0" smtClean="0"/>
              <a:t> </a:t>
            </a:r>
            <a:r>
              <a:rPr lang="pl-PL" dirty="0" smtClean="0"/>
              <a:t>i potem dalej wykładniczo</a:t>
            </a:r>
            <a:r>
              <a:rPr lang="en-US" dirty="0" smtClean="0"/>
              <a:t>, </a:t>
            </a:r>
            <a:r>
              <a:rPr lang="pl-PL" dirty="0" smtClean="0"/>
              <a:t>natomiast czarny dokładnie pomiędzy dwoma liniami</a:t>
            </a:r>
          </a:p>
        </p:txBody>
      </p:sp>
    </p:spTree>
    <p:extLst>
      <p:ext uri="{BB962C8B-B14F-4D97-AF65-F5344CB8AC3E}">
        <p14:creationId xmlns:p14="http://schemas.microsoft.com/office/powerpoint/2010/main" val="39458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7488832" cy="1656184"/>
          </a:xfrm>
        </p:spPr>
        <p:txBody>
          <a:bodyPr/>
          <a:lstStyle/>
          <a:p>
            <a:r>
              <a:rPr lang="pl-PL" sz="4400" i="1" dirty="0" smtClean="0"/>
              <a:t>4.1 Efekty: GUI</a:t>
            </a:r>
            <a:r>
              <a:rPr lang="pl-PL" sz="4400" i="1" dirty="0"/>
              <a:t/>
            </a:r>
            <a:br>
              <a:rPr lang="pl-PL" sz="4400" i="1" dirty="0"/>
            </a:b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704856" cy="581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7488832" cy="1656184"/>
          </a:xfrm>
        </p:spPr>
        <p:txBody>
          <a:bodyPr/>
          <a:lstStyle/>
          <a:p>
            <a:r>
              <a:rPr lang="pl-PL" sz="4400" i="1" dirty="0" smtClean="0"/>
              <a:t>4.2 Efekty: pole do wyrażeń</a:t>
            </a:r>
            <a:r>
              <a:rPr lang="pl-PL" sz="4400" i="1" dirty="0"/>
              <a:t/>
            </a:r>
            <a:br>
              <a:rPr lang="pl-PL" sz="4400" i="1" dirty="0"/>
            </a:b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1850"/>
            <a:ext cx="7488832" cy="577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7488832" cy="1656184"/>
          </a:xfrm>
        </p:spPr>
        <p:txBody>
          <a:bodyPr/>
          <a:lstStyle/>
          <a:p>
            <a:r>
              <a:rPr lang="pl-PL" sz="4400" i="1" dirty="0" smtClean="0"/>
              <a:t>4.2 Efekty: pole do wyrażeń (2)</a:t>
            </a:r>
            <a:r>
              <a:rPr lang="pl-PL" sz="4400" i="1" dirty="0"/>
              <a:t/>
            </a:r>
            <a:br>
              <a:rPr lang="pl-PL" sz="4400" i="1" dirty="0"/>
            </a:b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34859"/>
            <a:ext cx="7386480" cy="561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7488832" cy="1656184"/>
          </a:xfrm>
        </p:spPr>
        <p:txBody>
          <a:bodyPr/>
          <a:lstStyle/>
          <a:p>
            <a:r>
              <a:rPr lang="pl-PL" sz="4400" i="1" dirty="0" smtClean="0"/>
              <a:t>4.2 Efekty: pole do wyrażeń (3)</a:t>
            </a:r>
            <a:r>
              <a:rPr lang="pl-PL" sz="4400" i="1" dirty="0"/>
              <a:t/>
            </a:r>
            <a:br>
              <a:rPr lang="pl-PL" sz="4400" i="1" dirty="0"/>
            </a:b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828092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4.3 Efekty: kalkulator (1)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763284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4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12032"/>
            <a:ext cx="7025208" cy="835496"/>
          </a:xfrm>
        </p:spPr>
        <p:txBody>
          <a:bodyPr/>
          <a:lstStyle/>
          <a:p>
            <a:r>
              <a:rPr lang="pl-PL" sz="2000" i="1" dirty="0" smtClean="0"/>
              <a:t>PLAN PREZENTACJI</a:t>
            </a:r>
            <a:endParaRPr lang="pl-PL" sz="2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27584" y="980728"/>
            <a:ext cx="7560840" cy="4896544"/>
          </a:xfrm>
        </p:spPr>
        <p:txBody>
          <a:bodyPr>
            <a:normAutofit fontScale="5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pl-PL" sz="3600" b="1" i="1" dirty="0" smtClean="0"/>
              <a:t>Wstęp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Motywacje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Możliwości</a:t>
            </a:r>
            <a:endParaRPr lang="pl-PL" sz="3600" b="1" i="1" dirty="0" smtClean="0"/>
          </a:p>
          <a:p>
            <a:pPr marL="742950" indent="-742950">
              <a:buFont typeface="+mj-lt"/>
              <a:buAutoNum type="arabicPeriod"/>
            </a:pPr>
            <a:r>
              <a:rPr lang="pl-PL" sz="3600" b="1" i="1" dirty="0"/>
              <a:t>Wybrana </a:t>
            </a:r>
            <a:r>
              <a:rPr lang="pl-PL" sz="3600" b="1" i="1" dirty="0" smtClean="0"/>
              <a:t>technologia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Dlaczego .NET i C#?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Porównanie wielkości bibliotek</a:t>
            </a:r>
          </a:p>
          <a:p>
            <a:pPr marL="742950" indent="-742950">
              <a:buFont typeface="+mj-lt"/>
              <a:buAutoNum type="arabicPeriod"/>
            </a:pPr>
            <a:r>
              <a:rPr lang="pl-PL" sz="3600" b="1" i="1" dirty="0" smtClean="0"/>
              <a:t>Implementacja</a:t>
            </a:r>
            <a:endParaRPr lang="pl-PL" sz="2600" b="1" i="1" dirty="0" smtClean="0"/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Drzewo projektu 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Metoda pozyskiwania wyrażeń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Wykresy funkcji rzeczywistej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Wykresy funkcji zespolonej</a:t>
            </a:r>
          </a:p>
          <a:p>
            <a:pPr marL="742950" indent="-742950">
              <a:buFont typeface="+mj-lt"/>
              <a:buAutoNum type="arabicPeriod"/>
            </a:pPr>
            <a:r>
              <a:rPr lang="pl-PL" sz="3600" b="1" i="1" dirty="0" smtClean="0"/>
              <a:t>Efekty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GUI i pole do wprowadzania wyrażeń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Kalkulator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Wykresy funkcji rzeczywistej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Wykresy funkcji zespolonej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Obliczenia numeryczne</a:t>
            </a:r>
            <a:endParaRPr lang="pl-PL" sz="3600" b="1" i="1" dirty="0" smtClean="0"/>
          </a:p>
          <a:p>
            <a:pPr marL="742950" indent="-742950">
              <a:buFont typeface="+mj-lt"/>
              <a:buAutoNum type="arabicPeriod"/>
            </a:pPr>
            <a:r>
              <a:rPr lang="pl-PL" sz="3600" b="1" i="1" dirty="0" smtClean="0"/>
              <a:t>Przyszłość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Nieustanny rozwój</a:t>
            </a:r>
          </a:p>
          <a:p>
            <a:pPr marL="1143000" lvl="1" indent="-742950">
              <a:buFont typeface="+mj-lt"/>
              <a:buAutoNum type="arabicPeriod"/>
            </a:pPr>
            <a:r>
              <a:rPr lang="pl-PL" sz="2600" b="1" i="1" dirty="0" smtClean="0"/>
              <a:t>Plany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9283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4.3 Efekty: kalkulator (2)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2"/>
            <a:ext cx="777686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rzeczywiste (1)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47872"/>
            <a:ext cx="7976918" cy="56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rzeczywiste (2)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764704"/>
            <a:ext cx="8208914" cy="57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rzeczywiste (3)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2" y="908720"/>
            <a:ext cx="8064894" cy="56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rzeczywiste (4)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8" y="1124744"/>
            <a:ext cx="892899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rzeczywiste (5)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64096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rzeczywiste (6)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27348"/>
            <a:ext cx="7920880" cy="600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13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zespolone (1)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0027"/>
            <a:ext cx="7957760" cy="59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zespolone (2)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3"/>
            <a:ext cx="7992888" cy="604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1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zespolone (3)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18200"/>
            <a:ext cx="7304880" cy="5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12032"/>
            <a:ext cx="7025208" cy="1616768"/>
          </a:xfrm>
        </p:spPr>
        <p:txBody>
          <a:bodyPr/>
          <a:lstStyle/>
          <a:p>
            <a:r>
              <a:rPr lang="pl-PL" sz="5400" i="1" dirty="0"/>
              <a:t>1</a:t>
            </a:r>
            <a:r>
              <a:rPr lang="pl-PL" sz="5400" i="1" dirty="0" smtClean="0"/>
              <a:t>.1 Wstęp: Motywacje takiego projektu</a:t>
            </a:r>
            <a:endParaRPr lang="pl-PL" sz="54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27584" y="1772816"/>
            <a:ext cx="7776864" cy="4752528"/>
          </a:xfrm>
        </p:spPr>
        <p:txBody>
          <a:bodyPr>
            <a:normAutofit/>
          </a:bodyPr>
          <a:lstStyle/>
          <a:p>
            <a:r>
              <a:rPr lang="pl-PL" b="1" i="1" dirty="0" smtClean="0"/>
              <a:t>szybciej i dokładniej liczy się za pomocą komputera</a:t>
            </a:r>
          </a:p>
          <a:p>
            <a:r>
              <a:rPr lang="pl-PL" b="1" i="1" dirty="0" smtClean="0"/>
              <a:t>wizualizacja informacji w nauce jest niezwykle istotna</a:t>
            </a:r>
          </a:p>
          <a:p>
            <a:r>
              <a:rPr lang="pl-PL" b="1" i="1" dirty="0" smtClean="0"/>
              <a:t>istniejące rozwiązania mają wady</a:t>
            </a:r>
          </a:p>
          <a:p>
            <a:r>
              <a:rPr lang="pl-PL" b="1" i="1" dirty="0" smtClean="0"/>
              <a:t>realizacja takiej aplikacji to interdyscyplinarne wyzwanie godne inżyniera (matematyka, programowanie, projektowanie interfejsów, techniki wizualizacji informacji)</a:t>
            </a:r>
          </a:p>
          <a:p>
            <a:endParaRPr lang="pl-PL" b="1" i="1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64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712968" cy="792088"/>
          </a:xfrm>
        </p:spPr>
        <p:txBody>
          <a:bodyPr/>
          <a:lstStyle/>
          <a:p>
            <a:r>
              <a:rPr lang="pl-PL" sz="4400" i="1" dirty="0" smtClean="0"/>
              <a:t>4.4 Efekty: wykresy zespolone (4)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4462818" cy="336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ymbol zastępczy zawartości 4"/>
          <p:cNvSpPr>
            <a:spLocks noGrp="1"/>
          </p:cNvSpPr>
          <p:nvPr>
            <p:ph idx="1"/>
          </p:nvPr>
        </p:nvSpPr>
        <p:spPr>
          <a:xfrm>
            <a:off x="1043608" y="1052736"/>
            <a:ext cx="3456384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Jak </a:t>
            </a:r>
            <a:r>
              <a:rPr lang="pl-PL" dirty="0" err="1" smtClean="0">
                <a:solidFill>
                  <a:schemeClr val="bg2">
                    <a:lumMod val="10000"/>
                  </a:schemeClr>
                </a:solidFill>
              </a:rPr>
              <a:t>Mathematica</a:t>
            </a: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 pokazuje gammę Eulera?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773632"/>
            <a:ext cx="4299610" cy="274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4894475" y="6021288"/>
            <a:ext cx="22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 można ją pokazać?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3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892480" cy="792088"/>
          </a:xfrm>
        </p:spPr>
        <p:txBody>
          <a:bodyPr/>
          <a:lstStyle/>
          <a:p>
            <a:r>
              <a:rPr lang="pl-PL" sz="4400" i="1" dirty="0" smtClean="0"/>
              <a:t>4.5 Efekty: obliczenia numeryczne (1)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7" name="Obraz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6421"/>
            <a:ext cx="795776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892480" cy="792088"/>
          </a:xfrm>
        </p:spPr>
        <p:txBody>
          <a:bodyPr/>
          <a:lstStyle/>
          <a:p>
            <a:r>
              <a:rPr lang="pl-PL" sz="4400" i="1" dirty="0" smtClean="0"/>
              <a:t>4.5 Efekty: obliczenia numeryczne (2)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88494"/>
            <a:ext cx="8169988" cy="59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34498"/>
            <a:ext cx="8892480" cy="792088"/>
          </a:xfrm>
        </p:spPr>
        <p:txBody>
          <a:bodyPr/>
          <a:lstStyle/>
          <a:p>
            <a:r>
              <a:rPr lang="pl-PL" sz="4400" i="1" dirty="0" smtClean="0"/>
              <a:t>4.5 Efekty: obliczenia numeryczne (3)</a:t>
            </a:r>
            <a:endParaRPr lang="pl-PL" sz="4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4"/>
            <a:ext cx="8245792" cy="58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12032"/>
            <a:ext cx="7848872" cy="1544760"/>
          </a:xfrm>
        </p:spPr>
        <p:txBody>
          <a:bodyPr/>
          <a:lstStyle/>
          <a:p>
            <a:r>
              <a:rPr lang="pl-PL" sz="5400" i="1" dirty="0" smtClean="0"/>
              <a:t>5.1 Przyszłość: nieustanny rozwój</a:t>
            </a:r>
            <a:endParaRPr lang="pl-PL" sz="5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894270" y="1633282"/>
            <a:ext cx="6269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W momencie oddania pracy inżynierskiej: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Ponad 50 funkcji elementarnych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Ponad 40 funkcji specjalnych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Tylko biblioteka </a:t>
            </a:r>
            <a:r>
              <a:rPr lang="pl-PL" dirty="0" err="1" smtClean="0"/>
              <a:t>Meta.Numerics</a:t>
            </a:r>
            <a:r>
              <a:rPr lang="pl-PL" dirty="0" smtClean="0"/>
              <a:t> w C# + własne implementacje</a:t>
            </a:r>
            <a:endParaRPr lang="pl-PL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1038286" y="3068960"/>
            <a:ext cx="71287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Ale dzisiaj: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Dołączana biblioteka GNU </a:t>
            </a:r>
            <a:r>
              <a:rPr lang="pl-PL" dirty="0" err="1" smtClean="0"/>
              <a:t>Scientific</a:t>
            </a:r>
            <a:r>
              <a:rPr lang="pl-PL" dirty="0" smtClean="0"/>
              <a:t> Library napisana w języku C</a:t>
            </a:r>
          </a:p>
          <a:p>
            <a:r>
              <a:rPr lang="pl-PL" dirty="0" smtClean="0"/>
              <a:t>(wywoływane funkcje z biblioteki </a:t>
            </a:r>
            <a:r>
              <a:rPr lang="pl-PL" dirty="0" err="1" smtClean="0"/>
              <a:t>dll</a:t>
            </a:r>
            <a:r>
              <a:rPr lang="pl-PL" dirty="0" smtClean="0"/>
              <a:t> poprzez P/</a:t>
            </a:r>
            <a:r>
              <a:rPr lang="pl-PL" dirty="0" err="1" smtClean="0"/>
              <a:t>Invoke</a:t>
            </a:r>
            <a:r>
              <a:rPr lang="pl-PL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Ponad 52 funkcji elementarnych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00B050"/>
                </a:solidFill>
              </a:rPr>
              <a:t>Ponad 150 funkcji specjalnych (3x więcej) (większość nowych z GNU SL)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Poprawione większość błędów i nieścisłości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39552" y="5589240"/>
            <a:ext cx="8263801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DllImport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"libgsl-0.dll"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 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CallingConvention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= 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cs typeface="Consolas" pitchFamily="49" charset="0"/>
              </a:rPr>
              <a:t>CallingConvention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.Cdecl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static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extern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double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gsl_sf_debye_1(</a:t>
            </a:r>
            <a:r>
              <a:rPr kumimoji="0" lang="pl-PL" altLang="pl-PL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double</a:t>
            </a:r>
            <a:r>
              <a:rPr kumimoji="0" lang="pl-PL" altLang="pl-PL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x);</a:t>
            </a:r>
            <a:endParaRPr kumimoji="0" lang="pl-PL" altLang="pl-PL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12032"/>
            <a:ext cx="7848872" cy="824680"/>
          </a:xfrm>
        </p:spPr>
        <p:txBody>
          <a:bodyPr/>
          <a:lstStyle/>
          <a:p>
            <a:r>
              <a:rPr lang="pl-PL" sz="5400" i="1" dirty="0" smtClean="0"/>
              <a:t>5.2 Przyszłość: plany</a:t>
            </a:r>
            <a:endParaRPr lang="pl-PL" sz="5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8" name="Symbol zastępczy zawartości 4"/>
          <p:cNvSpPr>
            <a:spLocks noGrp="1"/>
          </p:cNvSpPr>
          <p:nvPr>
            <p:ph idx="1"/>
          </p:nvPr>
        </p:nvSpPr>
        <p:spPr>
          <a:xfrm>
            <a:off x="683568" y="1268760"/>
            <a:ext cx="7467600" cy="48950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NAJWAŻNIEJSZE:</a:t>
            </a:r>
          </a:p>
          <a:p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Dopracować i dogłębnie przetestować to co już jest</a:t>
            </a:r>
          </a:p>
          <a:p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Dokończyć dodawanie </a:t>
            </a:r>
            <a:r>
              <a:rPr lang="pl-PL" dirty="0" err="1" smtClean="0">
                <a:solidFill>
                  <a:schemeClr val="bg2">
                    <a:lumMod val="10000"/>
                  </a:schemeClr>
                </a:solidFill>
              </a:rPr>
              <a:t>wrapper’ów</a:t>
            </a: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 dla funkcji specjalnych z GNU GSL (zostało dosłownie parę funkcji)</a:t>
            </a:r>
          </a:p>
          <a:p>
            <a:r>
              <a:rPr lang="pl-PL" dirty="0" err="1" smtClean="0">
                <a:solidFill>
                  <a:schemeClr val="bg2">
                    <a:lumMod val="10000"/>
                  </a:schemeClr>
                </a:solidFill>
              </a:rPr>
              <a:t>Refaktoryzacja</a:t>
            </a: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 kodu tak, aby jego jakość była jeszcze wyższa</a:t>
            </a:r>
          </a:p>
          <a:p>
            <a:pPr marL="0" indent="0">
              <a:buNone/>
            </a:pPr>
            <a:endParaRPr lang="pl-PL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ISTOTNE:</a:t>
            </a:r>
          </a:p>
          <a:p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Różne wersje językowe</a:t>
            </a:r>
          </a:p>
          <a:p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Wersje dla innych </a:t>
            </a:r>
            <a:r>
              <a:rPr lang="pl-PL" dirty="0" err="1" smtClean="0">
                <a:solidFill>
                  <a:schemeClr val="bg2">
                    <a:lumMod val="10000"/>
                  </a:schemeClr>
                </a:solidFill>
              </a:rPr>
              <a:t>OS’ów</a:t>
            </a: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 dzięki Mono</a:t>
            </a:r>
          </a:p>
          <a:p>
            <a:endParaRPr lang="pl-PL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DALSZE</a:t>
            </a:r>
          </a:p>
          <a:p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Obliczenia symboliczne</a:t>
            </a:r>
          </a:p>
          <a:p>
            <a:r>
              <a:rPr lang="pl-PL" dirty="0" smtClean="0">
                <a:solidFill>
                  <a:schemeClr val="bg2">
                    <a:lumMod val="10000"/>
                  </a:schemeClr>
                </a:solidFill>
              </a:rPr>
              <a:t>Implementacja brakujących funkcji specjalnych samodzielnie lub dalsze poszukiwania bibliotek</a:t>
            </a:r>
          </a:p>
        </p:txBody>
      </p:sp>
    </p:spTree>
    <p:extLst>
      <p:ext uri="{BB962C8B-B14F-4D97-AF65-F5344CB8AC3E}">
        <p14:creationId xmlns:p14="http://schemas.microsoft.com/office/powerpoint/2010/main" val="19726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128792" cy="1544760"/>
          </a:xfrm>
        </p:spPr>
        <p:txBody>
          <a:bodyPr/>
          <a:lstStyle/>
          <a:p>
            <a:r>
              <a:rPr lang="pl-PL" sz="5400" i="1" dirty="0" smtClean="0"/>
              <a:t>1.2 Wstęp: Możliwości aplikacji</a:t>
            </a:r>
            <a:endParaRPr lang="pl-PL" sz="5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043608" y="1556792"/>
            <a:ext cx="7467600" cy="4896544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>
                <a:solidFill>
                  <a:srgbClr val="00B050"/>
                </a:solidFill>
              </a:rPr>
              <a:t>Wykresy funkcji rzeczywistej</a:t>
            </a:r>
          </a:p>
          <a:p>
            <a:r>
              <a:rPr lang="pl-PL" dirty="0" smtClean="0">
                <a:solidFill>
                  <a:srgbClr val="00B050"/>
                </a:solidFill>
              </a:rPr>
              <a:t>Wykresy funkcji zespolonej</a:t>
            </a:r>
          </a:p>
          <a:p>
            <a:r>
              <a:rPr lang="pl-PL" dirty="0" smtClean="0">
                <a:solidFill>
                  <a:srgbClr val="00B050"/>
                </a:solidFill>
              </a:rPr>
              <a:t>Kalkulator wyrażeń rzeczywistych</a:t>
            </a:r>
          </a:p>
          <a:p>
            <a:r>
              <a:rPr lang="pl-PL" dirty="0" smtClean="0">
                <a:solidFill>
                  <a:srgbClr val="00B050"/>
                </a:solidFill>
              </a:rPr>
              <a:t>Kalkulator wyrażeń zespolonych</a:t>
            </a:r>
          </a:p>
          <a:p>
            <a:r>
              <a:rPr lang="pl-PL" dirty="0">
                <a:solidFill>
                  <a:srgbClr val="00B050"/>
                </a:solidFill>
              </a:rPr>
              <a:t>Wygodny w obsłudze interfejs wraz z kontrolkami do porównywania </a:t>
            </a:r>
            <a:r>
              <a:rPr lang="pl-PL" dirty="0" smtClean="0">
                <a:solidFill>
                  <a:srgbClr val="00B050"/>
                </a:solidFill>
              </a:rPr>
              <a:t>wyników i eksportem danych, obrazów</a:t>
            </a:r>
          </a:p>
          <a:p>
            <a:r>
              <a:rPr lang="pl-PL" dirty="0" smtClean="0">
                <a:solidFill>
                  <a:srgbClr val="00B050"/>
                </a:solidFill>
              </a:rPr>
              <a:t>Obliczenia numeryczne przy pomocy różnych metod z możliwością ich porównania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Wielojęzyczny interfejs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Wysoka wydajność dzięki zrównolegleniu procesów</a:t>
            </a:r>
          </a:p>
          <a:p>
            <a:r>
              <a:rPr lang="pl-PL" dirty="0" smtClean="0">
                <a:solidFill>
                  <a:srgbClr val="92D050"/>
                </a:solidFill>
              </a:rPr>
              <a:t>Funkcje specjalne (również zespolone) przy użyciu biblioteki </a:t>
            </a:r>
            <a:r>
              <a:rPr lang="pl-PL" dirty="0" err="1" smtClean="0">
                <a:solidFill>
                  <a:srgbClr val="92D050"/>
                </a:solidFill>
              </a:rPr>
              <a:t>Meta.Numerics</a:t>
            </a:r>
            <a:r>
              <a:rPr lang="pl-PL" dirty="0" smtClean="0">
                <a:solidFill>
                  <a:srgbClr val="92D050"/>
                </a:solidFill>
              </a:rPr>
              <a:t> i </a:t>
            </a:r>
            <a:r>
              <a:rPr lang="pl-PL" dirty="0" smtClean="0">
                <a:solidFill>
                  <a:srgbClr val="7030A0"/>
                </a:solidFill>
              </a:rPr>
              <a:t>GNU </a:t>
            </a:r>
            <a:r>
              <a:rPr lang="pl-PL" dirty="0" err="1" smtClean="0">
                <a:solidFill>
                  <a:srgbClr val="7030A0"/>
                </a:solidFill>
              </a:rPr>
              <a:t>Scientific</a:t>
            </a:r>
            <a:r>
              <a:rPr lang="pl-PL" dirty="0" smtClean="0">
                <a:solidFill>
                  <a:srgbClr val="7030A0"/>
                </a:solidFill>
              </a:rPr>
              <a:t> Library</a:t>
            </a:r>
          </a:p>
          <a:p>
            <a:r>
              <a:rPr lang="pl-PL" dirty="0">
                <a:solidFill>
                  <a:srgbClr val="FF0000"/>
                </a:solidFill>
              </a:rPr>
              <a:t>Obliczenia </a:t>
            </a:r>
            <a:r>
              <a:rPr lang="pl-PL" dirty="0" smtClean="0">
                <a:solidFill>
                  <a:srgbClr val="FF0000"/>
                </a:solidFill>
              </a:rPr>
              <a:t>symboliczne</a:t>
            </a:r>
            <a:endParaRPr lang="pl-PL" dirty="0">
              <a:solidFill>
                <a:srgbClr val="FF0000"/>
              </a:solidFill>
            </a:endParaRPr>
          </a:p>
          <a:p>
            <a:endParaRPr lang="pl-PL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12032"/>
            <a:ext cx="8172400" cy="1760784"/>
          </a:xfrm>
        </p:spPr>
        <p:txBody>
          <a:bodyPr/>
          <a:lstStyle/>
          <a:p>
            <a:r>
              <a:rPr lang="pl-PL" sz="5400" i="1" dirty="0" smtClean="0"/>
              <a:t>2.1 Wybrana technologia: dlaczego .NET i C# ?</a:t>
            </a:r>
            <a:endParaRPr lang="pl-PL" sz="54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117648" y="1988840"/>
            <a:ext cx="7054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Wybrano platformę Microsoft .NET i język C#, dlaczego?</a:t>
            </a:r>
            <a:endParaRPr lang="pl-PL" sz="28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259632" y="3239978"/>
            <a:ext cx="4176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Mechanizm refleksji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Dynamiczna kompilacja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Wysoka produktywność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Nowoczesność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Wielka biblioteka</a:t>
            </a:r>
            <a:endParaRPr lang="pl-PL" sz="2800" dirty="0"/>
          </a:p>
        </p:txBody>
      </p:sp>
      <p:sp>
        <p:nvSpPr>
          <p:cNvPr id="8" name="Nawias klamrowy zamykający 7"/>
          <p:cNvSpPr/>
          <p:nvPr/>
        </p:nvSpPr>
        <p:spPr>
          <a:xfrm>
            <a:off x="5238074" y="3277488"/>
            <a:ext cx="396044" cy="8992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/>
          <p:cNvSpPr txBox="1"/>
          <p:nvPr/>
        </p:nvSpPr>
        <p:spPr>
          <a:xfrm>
            <a:off x="5868144" y="3065383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smtClean="0"/>
              <a:t>Obie możliwości nie występujące w wielu technologiach okazały się niezwykle przydatne w realizowanej aplikacji</a:t>
            </a:r>
            <a:endParaRPr lang="pl-PL" sz="2400" dirty="0"/>
          </a:p>
        </p:txBody>
      </p:sp>
      <p:cxnSp>
        <p:nvCxnSpPr>
          <p:cNvPr id="13" name="Łącznik prosty ze strzałką 12"/>
          <p:cNvCxnSpPr/>
          <p:nvPr/>
        </p:nvCxnSpPr>
        <p:spPr>
          <a:xfrm flipV="1">
            <a:off x="4283968" y="5553236"/>
            <a:ext cx="1152128" cy="108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/>
          <p:cNvSpPr txBox="1"/>
          <p:nvPr/>
        </p:nvSpPr>
        <p:spPr>
          <a:xfrm>
            <a:off x="5508104" y="5085184"/>
            <a:ext cx="2538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smtClean="0"/>
              <a:t>Jak wielka?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48797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574310" y="276935"/>
            <a:ext cx="302518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ookman Old Style"/>
              </a:rPr>
              <a:t>proxies for size comparisons: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  <a:latin typeface="Bookman Old Style"/>
              </a:rPr>
              <a:t> </a:t>
            </a:r>
            <a:r>
              <a:rPr lang="en-US" sz="1400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ookman Old Style"/>
              </a:rPr>
              <a:t>   spec #words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ookman Old Style"/>
              </a:rPr>
              <a:t>    library #types (non-‘plumbing’)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92581" y="-15895320"/>
            <a:ext cx="16322040" cy="21762720"/>
          </a:xfrm>
          <a:prstGeom prst="rect">
            <a:avLst/>
          </a:prstGeom>
          <a:solidFill>
            <a:srgbClr val="FDF0CA"/>
          </a:solidFill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" tIns="0" rIns="45720" bIns="0" rtlCol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FADA7A">
                    <a:lumMod val="75000"/>
                  </a:srgbClr>
                </a:solidFill>
              </a:rPr>
              <a:t>2008 .NET </a:t>
            </a:r>
            <a:r>
              <a:rPr lang="pl-PL" sz="7200" dirty="0" smtClean="0">
                <a:solidFill>
                  <a:srgbClr val="FADA7A">
                    <a:lumMod val="75000"/>
                  </a:srgbClr>
                </a:solidFill>
              </a:rPr>
              <a:t>3.5</a:t>
            </a:r>
            <a:r>
              <a:rPr lang="en-US" sz="7200" dirty="0" smtClean="0">
                <a:solidFill>
                  <a:srgbClr val="FADA7A">
                    <a:lumMod val="75000"/>
                  </a:srgbClr>
                </a:solidFill>
              </a:rPr>
              <a:t> + VS Pro Libs</a:t>
            </a:r>
            <a:endParaRPr lang="en-US" sz="7200" dirty="0">
              <a:solidFill>
                <a:srgbClr val="FADA7A">
                  <a:lumMod val="75000"/>
                </a:srgb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92581" y="-9421368"/>
            <a:ext cx="11466576" cy="152887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" tIns="0" rIns="45720" bIns="0" rtlCol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B88472">
                    <a:lumMod val="50000"/>
                  </a:srgbClr>
                </a:solidFill>
              </a:rPr>
              <a:t>Java SE 7</a:t>
            </a:r>
            <a:endParaRPr lang="en-US" sz="7200" dirty="0">
              <a:solidFill>
                <a:srgbClr val="B88472">
                  <a:lumMod val="50000"/>
                </a:srgb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24328" y="3294888"/>
            <a:ext cx="1929384" cy="257251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" tIns="0" rIns="45720" bIns="0"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B88472">
                  <a:lumMod val="5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70048" y="3355848"/>
            <a:ext cx="1883664" cy="251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tIns="0" rIns="4572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C++11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498600"/>
            <a:ext cx="0" cy="43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1" y="139700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prstClr val="black"/>
                </a:solidFill>
                <a:latin typeface="Bookman Old Style"/>
              </a:rPr>
              <a:t>language</a:t>
            </a:r>
            <a:endParaRPr lang="en-US" i="1" dirty="0">
              <a:solidFill>
                <a:prstClr val="black"/>
              </a:solidFill>
              <a:latin typeface="Bookman Old Style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676400" y="5889771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06624" y="3404616"/>
            <a:ext cx="1847088" cy="246278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" tIns="0" rIns="45720" bIns="0"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ADA7A">
                    <a:lumMod val="75000"/>
                  </a:srgbClr>
                </a:solidFill>
              </a:rPr>
              <a:t>C# 3.0 (2008)</a:t>
            </a:r>
            <a:endParaRPr lang="en-US" dirty="0">
              <a:solidFill>
                <a:srgbClr val="FADA7A">
                  <a:lumMod val="75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403" y="3182779"/>
            <a:ext cx="1408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B88472">
                    <a:lumMod val="50000"/>
                  </a:srgbClr>
                </a:solidFill>
              </a:rPr>
              <a:t>Java 7 (2011)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2581" y="-6263640"/>
            <a:ext cx="9098280" cy="121310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" tIns="0" rIns="45720" bIns="0" rtlCol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FADA7A">
                    <a:lumMod val="75000"/>
                  </a:srgbClr>
                </a:solidFill>
              </a:rPr>
              <a:t>2008 .NET </a:t>
            </a:r>
            <a:r>
              <a:rPr lang="pl-PL" sz="7200" dirty="0" smtClean="0">
                <a:solidFill>
                  <a:srgbClr val="FADA7A">
                    <a:lumMod val="75000"/>
                  </a:srgbClr>
                </a:solidFill>
              </a:rPr>
              <a:t>3.5</a:t>
            </a:r>
            <a:r>
              <a:rPr lang="en-US" sz="7200" dirty="0" smtClean="0">
                <a:solidFill>
                  <a:srgbClr val="FADA7A">
                    <a:lumMod val="75000"/>
                  </a:srgbClr>
                </a:solidFill>
              </a:rPr>
              <a:t> (only)</a:t>
            </a:r>
            <a:endParaRPr lang="en-US" sz="7200" dirty="0">
              <a:solidFill>
                <a:srgbClr val="FADA7A">
                  <a:lumMod val="75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92581" y="2502408"/>
            <a:ext cx="2523744" cy="336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tIns="0" rIns="4572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C++11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7364" y="13970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prstClr val="black"/>
                </a:solidFill>
                <a:latin typeface="Bookman Old Style"/>
              </a:rPr>
              <a:t>library</a:t>
            </a:r>
            <a:endParaRPr lang="en-US" i="1" dirty="0">
              <a:solidFill>
                <a:prstClr val="black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7431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1" grpId="0" animBg="1"/>
      <p:bldP spid="22" grpId="0" animBg="1"/>
      <p:bldP spid="3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2268200" y="-15895320"/>
            <a:ext cx="33182821" cy="43952160"/>
            <a:chOff x="-12268200" y="-11921490"/>
            <a:chExt cx="33182821" cy="3296412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1721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Straight Connector 22"/>
            <p:cNvSpPr>
              <a:spLocks noChangeShapeType="1"/>
            </p:cNvSpPr>
            <p:nvPr/>
          </p:nvSpPr>
          <p:spPr bwMode="auto">
            <a:xfrm>
              <a:off x="457200" y="857250"/>
              <a:ext cx="8229600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12268200" y="-11921490"/>
              <a:ext cx="33182821" cy="32964120"/>
              <a:chOff x="-12268200" y="-11921490"/>
              <a:chExt cx="33182821" cy="3296412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-12268200" y="-11601450"/>
                <a:ext cx="32644080" cy="32644080"/>
              </a:xfrm>
              <a:prstGeom prst="rect">
                <a:avLst/>
              </a:prstGeom>
              <a:solidFill>
                <a:srgbClr val="FFFFFF">
                  <a:alpha val="1961"/>
                </a:srgbClr>
              </a:solidFill>
              <a:ln w="28575">
                <a:noFill/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45720" tIns="0" rIns="45720" bIns="0" rtlCol="0" anchor="t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ADA7A">
                      <a:lumMod val="75000"/>
                    </a:srgbClr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592581" y="-11921490"/>
                <a:ext cx="16322040" cy="1632204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45720" tIns="0" rIns="45720" bIns="0" rtlCol="0" anchor="t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200" dirty="0" smtClean="0">
                    <a:solidFill>
                      <a:srgbClr val="FADA7A">
                        <a:lumMod val="75000"/>
                      </a:srgbClr>
                    </a:solidFill>
                  </a:rPr>
                  <a:t>2008 .NET </a:t>
                </a:r>
                <a:r>
                  <a:rPr lang="pl-PL" sz="7200" dirty="0" smtClean="0">
                    <a:solidFill>
                      <a:srgbClr val="FADA7A">
                        <a:lumMod val="75000"/>
                      </a:srgbClr>
                    </a:solidFill>
                  </a:rPr>
                  <a:t>3.5</a:t>
                </a:r>
                <a:r>
                  <a:rPr lang="en-US" sz="7200" dirty="0" smtClean="0">
                    <a:solidFill>
                      <a:srgbClr val="FADA7A">
                        <a:lumMod val="75000"/>
                      </a:srgbClr>
                    </a:solidFill>
                  </a:rPr>
                  <a:t> + VS Pro Libs</a:t>
                </a:r>
                <a:endParaRPr lang="en-US" sz="7200" dirty="0">
                  <a:solidFill>
                    <a:srgbClr val="FADA7A">
                      <a:lumMod val="75000"/>
                    </a:srgb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592581" y="-7066026"/>
                <a:ext cx="11466576" cy="1146657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45720" tIns="0" rIns="45720" bIns="0" rtlCol="0" anchor="t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200" dirty="0" smtClean="0">
                    <a:solidFill>
                      <a:srgbClr val="B88472">
                        <a:lumMod val="50000"/>
                      </a:srgbClr>
                    </a:solidFill>
                  </a:rPr>
                  <a:t>Java SE 7</a:t>
                </a:r>
                <a:endParaRPr lang="en-US" sz="7200" dirty="0">
                  <a:solidFill>
                    <a:srgbClr val="B88472">
                      <a:lumMod val="50000"/>
                    </a:srgb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24328" y="2471166"/>
                <a:ext cx="1929384" cy="1929384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45720" tIns="0" rIns="45720" bIns="0"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B88472">
                      <a:lumMod val="50000"/>
                    </a:srgbClr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670048" y="2516886"/>
                <a:ext cx="1883664" cy="18836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45720" tIns="0" rIns="4572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prstClr val="white"/>
                    </a:solidFill>
                  </a:rPr>
                  <a:t>C++11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706624" y="2553462"/>
                <a:ext cx="1847088" cy="1847088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45720" tIns="0" rIns="45720" bIns="0"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FADA7A">
                        <a:lumMod val="75000"/>
                      </a:srgbClr>
                    </a:solidFill>
                  </a:rPr>
                  <a:t>C# 3.0 (2008)</a:t>
                </a:r>
                <a:endParaRPr lang="en-US" dirty="0">
                  <a:solidFill>
                    <a:srgbClr val="FADA7A">
                      <a:lumMod val="75000"/>
                    </a:srgbClr>
                  </a:solidFill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295400" y="2387084"/>
                <a:ext cx="14085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B88472">
                        <a:lumMod val="50000"/>
                      </a:srgbClr>
                    </a:solidFill>
                  </a:rPr>
                  <a:t>Java 7 (2011)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592581" y="-4697730"/>
                <a:ext cx="9098280" cy="909828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45720" tIns="0" rIns="45720" bIns="0" rtlCol="0" anchor="t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200" dirty="0" smtClean="0">
                    <a:solidFill>
                      <a:srgbClr val="FADA7A">
                        <a:lumMod val="75000"/>
                      </a:srgbClr>
                    </a:solidFill>
                  </a:rPr>
                  <a:t>2008 .NET </a:t>
                </a:r>
                <a:r>
                  <a:rPr lang="pl-PL" sz="7200" dirty="0" smtClean="0">
                    <a:solidFill>
                      <a:srgbClr val="FADA7A">
                        <a:lumMod val="75000"/>
                      </a:srgbClr>
                    </a:solidFill>
                  </a:rPr>
                  <a:t>3.5</a:t>
                </a:r>
                <a:r>
                  <a:rPr lang="en-US" sz="7200" dirty="0" smtClean="0">
                    <a:solidFill>
                      <a:srgbClr val="FADA7A">
                        <a:lumMod val="75000"/>
                      </a:srgbClr>
                    </a:solidFill>
                  </a:rPr>
                  <a:t> (only)</a:t>
                </a:r>
                <a:endParaRPr lang="en-US" sz="7200" dirty="0">
                  <a:solidFill>
                    <a:srgbClr val="FADA7A">
                      <a:lumMod val="75000"/>
                    </a:srgbClr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592581" y="1876806"/>
                <a:ext cx="2523744" cy="25237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45720" tIns="0" rIns="4572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prstClr val="white"/>
                    </a:solidFill>
                  </a:rPr>
                  <a:t>C++11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4572000" y="1123950"/>
                <a:ext cx="0" cy="3276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895600" y="1047750"/>
                <a:ext cx="1204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/>
                  </a:rPr>
                  <a:t>language</a:t>
                </a:r>
                <a:endParaRPr lang="en-US" i="1" dirty="0">
                  <a:solidFill>
                    <a:prstClr val="black"/>
                  </a:solidFill>
                  <a:latin typeface="Bookman Old Style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07361" y="1047750"/>
                <a:ext cx="9172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/>
                  </a:rPr>
                  <a:t>library</a:t>
                </a:r>
                <a:endParaRPr lang="en-US" i="1" dirty="0">
                  <a:solidFill>
                    <a:prstClr val="black"/>
                  </a:solidFill>
                  <a:latin typeface="Bookman Old Style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1676400" y="4417328"/>
                <a:ext cx="5791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23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9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82940" y="454661"/>
            <a:ext cx="4085105" cy="5437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112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" tIns="0" rIns="9144" bIns="0" rtlCol="0" anchor="t"/>
          <a:lstStyle/>
          <a:p>
            <a:pPr algn="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2008 .NET </a:t>
            </a:r>
            <a:r>
              <a:rPr lang="pl-PL" dirty="0" smtClean="0">
                <a:solidFill>
                  <a:schemeClr val="accent4">
                    <a:lumMod val="75000"/>
                  </a:schemeClr>
                </a:solidFill>
              </a:rPr>
              <a:t>3.5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+ VS Pro Libs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82939" y="2072243"/>
            <a:ext cx="2869872" cy="38200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112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" tIns="0" rIns="9144" bIns="0" rtlCol="0" anchor="t"/>
          <a:lstStyle/>
          <a:p>
            <a:pPr algn="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Java SE 7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90323" y="5249525"/>
            <a:ext cx="482889" cy="642768"/>
          </a:xfrm>
          <a:prstGeom prst="rect">
            <a:avLst/>
          </a:prstGeom>
          <a:noFill/>
          <a:ln w="7112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" tIns="0" rIns="45720" bIns="0" rtlCol="0" anchor="t"/>
          <a:lstStyle/>
          <a:p>
            <a:endParaRPr lang="en-US" sz="4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1765" y="5264757"/>
            <a:ext cx="471446" cy="627536"/>
          </a:xfrm>
          <a:prstGeom prst="rect">
            <a:avLst/>
          </a:prstGeom>
          <a:ln w="711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tIns="0" rIns="45720" bIns="0" rtlCol="0" anchor="ctr"/>
          <a:lstStyle/>
          <a:p>
            <a:pPr algn="ctr"/>
            <a:r>
              <a:rPr lang="en-US" sz="450" dirty="0" smtClean="0"/>
              <a:t>C++11</a:t>
            </a:r>
            <a:endParaRPr lang="en-US" sz="450" dirty="0"/>
          </a:p>
        </p:txBody>
      </p:sp>
      <p:sp>
        <p:nvSpPr>
          <p:cNvPr id="22" name="Rectangle 21"/>
          <p:cNvSpPr/>
          <p:nvPr/>
        </p:nvSpPr>
        <p:spPr>
          <a:xfrm>
            <a:off x="4110919" y="5276943"/>
            <a:ext cx="462292" cy="615351"/>
          </a:xfrm>
          <a:prstGeom prst="rect">
            <a:avLst/>
          </a:prstGeom>
          <a:noFill/>
          <a:ln w="7112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" tIns="0" rIns="45720" bIns="0" rtlCol="0" anchor="t"/>
          <a:lstStyle/>
          <a:p>
            <a:r>
              <a:rPr lang="en-US" sz="450" dirty="0" smtClean="0">
                <a:solidFill>
                  <a:schemeClr val="accent4">
                    <a:lumMod val="75000"/>
                  </a:schemeClr>
                </a:solidFill>
              </a:rPr>
              <a:t>C# 3.0 (2008)</a:t>
            </a:r>
            <a:endParaRPr lang="en-US" sz="4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4610" y="5171498"/>
            <a:ext cx="487634" cy="161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Java 7 (2011)</a:t>
            </a:r>
            <a:endParaRPr lang="en-US" sz="450" dirty="0">
              <a:latin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82940" y="2861232"/>
            <a:ext cx="2277131" cy="30310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112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" tIns="0" rIns="9144" bIns="0" rtlCol="0" anchor="t"/>
          <a:lstStyle/>
          <a:p>
            <a:pPr algn="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2008 .NET </a:t>
            </a:r>
            <a:r>
              <a:rPr lang="pl-PL" dirty="0" smtClean="0">
                <a:solidFill>
                  <a:schemeClr val="accent4">
                    <a:lumMod val="75000"/>
                  </a:schemeClr>
                </a:solidFill>
              </a:rPr>
              <a:t>3.5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(only)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511104"/>
            <a:ext cx="0" cy="43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76400" y="5889771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82939" y="5051517"/>
            <a:ext cx="631646" cy="840777"/>
          </a:xfrm>
          <a:prstGeom prst="rect">
            <a:avLst/>
          </a:prstGeom>
          <a:ln w="711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tIns="0" rIns="45720" bIns="0" rtlCol="0" anchor="ctr"/>
          <a:lstStyle/>
          <a:p>
            <a:pPr algn="ctr"/>
            <a:r>
              <a:rPr lang="en-US" sz="450" dirty="0" smtClean="0"/>
              <a:t>C++11</a:t>
            </a:r>
            <a:endParaRPr lang="en-US" sz="450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1" y="139700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language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7362" y="1397000"/>
            <a:ext cx="78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library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521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 smtClean="0"/>
              <a:t>© Paweł </a:t>
            </a:r>
            <a:r>
              <a:rPr lang="pl-PL" dirty="0" err="1" smtClean="0"/>
              <a:t>Troka</a:t>
            </a:r>
            <a:r>
              <a:rPr lang="pl-PL" dirty="0" smtClean="0"/>
              <a:t> - PROJEKT INŻYNIERSKI: "Aplikacja wspomagająca obliczenia na liczbach zespolonych"</a:t>
            </a:r>
            <a:endParaRPr lang="pl-PL" dirty="0"/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251520" y="44624"/>
            <a:ext cx="8892480" cy="1544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72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 sz="5400" i="1" dirty="0" smtClean="0"/>
              <a:t>2.3 Wybrana technologia: podstawy działania</a:t>
            </a:r>
            <a:endParaRPr lang="pl-PL" sz="5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89384"/>
            <a:ext cx="4003556" cy="495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240" y="1581163"/>
            <a:ext cx="3483784" cy="494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2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rmal">
  <a:themeElements>
    <a:clrScheme name="Thermal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hermal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e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Custom 1">
      <a:majorFont>
        <a:latin typeface="Bookman Old Style"/>
        <a:ea typeface=""/>
        <a:cs typeface=""/>
      </a:majorFont>
      <a:minorFont>
        <a:latin typeface="Calibri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Termiczny</Template>
  <TotalTime>787</TotalTime>
  <Words>1444</Words>
  <Application>Microsoft Office PowerPoint</Application>
  <PresentationFormat>Pokaz na ekranie (4:3)</PresentationFormat>
  <Paragraphs>205</Paragraphs>
  <Slides>35</Slides>
  <Notes>4</Notes>
  <HiddenSlides>0</HiddenSlides>
  <MMClips>0</MMClip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35</vt:i4>
      </vt:variant>
    </vt:vector>
  </HeadingPairs>
  <TitlesOfParts>
    <vt:vector size="37" baseType="lpstr">
      <vt:lpstr>Thermal</vt:lpstr>
      <vt:lpstr>Origin</vt:lpstr>
      <vt:lpstr>Aplikacja wspomagająca obliczenia na liczbach zespolonych  </vt:lpstr>
      <vt:lpstr>PLAN PREZENTACJI</vt:lpstr>
      <vt:lpstr>1.1 Wstęp: Motywacje takiego projektu</vt:lpstr>
      <vt:lpstr>1.2 Wstęp: Możliwości aplikacji</vt:lpstr>
      <vt:lpstr>2.1 Wybrana technologia: dlaczego .NET i C# ?</vt:lpstr>
      <vt:lpstr>Prezentacja programu PowerPoint</vt:lpstr>
      <vt:lpstr>Prezentacja programu PowerPoint</vt:lpstr>
      <vt:lpstr>Prezentacja programu PowerPoint</vt:lpstr>
      <vt:lpstr>Prezentacja programu PowerPoint</vt:lpstr>
      <vt:lpstr>3.1 Implementacja: diagram klas</vt:lpstr>
      <vt:lpstr>3.2 Implementacja: pozyskiwanie wyrażeń</vt:lpstr>
      <vt:lpstr>3.3 Implementacja: Wykresy funkcji rzeczywistej</vt:lpstr>
      <vt:lpstr>3.4 Implementacja: Wykresy funkcji zespolonej: teoria</vt:lpstr>
      <vt:lpstr>3.4 Implementacja: Wykresy funkcji zespolonej: wybrana metoda</vt:lpstr>
      <vt:lpstr>4.1 Efekty: GUI </vt:lpstr>
      <vt:lpstr>4.2 Efekty: pole do wyrażeń </vt:lpstr>
      <vt:lpstr>4.2 Efekty: pole do wyrażeń (2) </vt:lpstr>
      <vt:lpstr>4.2 Efekty: pole do wyrażeń (3) </vt:lpstr>
      <vt:lpstr>4.3 Efekty: kalkulator (1)</vt:lpstr>
      <vt:lpstr>4.3 Efekty: kalkulator (2)</vt:lpstr>
      <vt:lpstr>4.4 Efekty: wykresy rzeczywiste (1)</vt:lpstr>
      <vt:lpstr>4.4 Efekty: wykresy rzeczywiste (2)</vt:lpstr>
      <vt:lpstr>4.4 Efekty: wykresy rzeczywiste (3)</vt:lpstr>
      <vt:lpstr>4.4 Efekty: wykresy rzeczywiste (4)</vt:lpstr>
      <vt:lpstr>4.4 Efekty: wykresy rzeczywiste (5)</vt:lpstr>
      <vt:lpstr>4.4 Efekty: wykresy rzeczywiste (6)</vt:lpstr>
      <vt:lpstr>4.4 Efekty: wykresy zespolone (1)</vt:lpstr>
      <vt:lpstr>4.4 Efekty: wykresy zespolone (2)</vt:lpstr>
      <vt:lpstr>4.4 Efekty: wykresy zespolone (3)</vt:lpstr>
      <vt:lpstr>4.4 Efekty: wykresy zespolone (4)</vt:lpstr>
      <vt:lpstr>4.5 Efekty: obliczenia numeryczne (1)</vt:lpstr>
      <vt:lpstr>4.5 Efekty: obliczenia numeryczne (2)</vt:lpstr>
      <vt:lpstr>4.5 Efekty: obliczenia numeryczne (3)</vt:lpstr>
      <vt:lpstr>5.1 Przyszłość: nieustanny rozwój</vt:lpstr>
      <vt:lpstr>5.2 Przyszłość: plany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Komputer na bazie DNA - stan badań na dziś  </dc:title>
  <dc:creator>Speedziarz</dc:creator>
  <cp:lastModifiedBy>Speedziarz</cp:lastModifiedBy>
  <cp:revision>195</cp:revision>
  <dcterms:created xsi:type="dcterms:W3CDTF">2013-12-08T18:47:27Z</dcterms:created>
  <dcterms:modified xsi:type="dcterms:W3CDTF">2014-02-13T00:14:12Z</dcterms:modified>
</cp:coreProperties>
</file>